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PT Serif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310" y="2838450"/>
            <a:ext cx="2811780" cy="2552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0300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VERTIBOT: Climb Smart. Clean Safe.</a:t>
            </a:r>
            <a:endParaRPr lang="en-US" sz="46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97" y="3177659"/>
            <a:ext cx="2721888" cy="272188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3006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Revolutionizing glass facade cleaning for corporate buildings with an innovative, safe, and cost-effective robotic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605195"/>
            <a:ext cx="5777627" cy="72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Meet The Team</a:t>
            </a:r>
            <a:endParaRPr lang="en-US" sz="4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334" y="1767602"/>
            <a:ext cx="3066098" cy="18948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0334" y="3882509"/>
            <a:ext cx="28888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Rishika Bhagtani</a:t>
            </a:r>
            <a:endParaRPr lang="en-US" sz="2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466" y="1767602"/>
            <a:ext cx="3066217" cy="18949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11466" y="3882628"/>
            <a:ext cx="28888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Anany Kelotra</a:t>
            </a:r>
            <a:endParaRPr lang="en-US" sz="2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717" y="1767602"/>
            <a:ext cx="3066098" cy="18948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2717" y="3882509"/>
            <a:ext cx="28888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Aaditya Jain</a:t>
            </a:r>
            <a:endParaRPr lang="en-US" sz="22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3849" y="1767602"/>
            <a:ext cx="3066217" cy="189499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93849" y="3882628"/>
            <a:ext cx="28888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Heer Kasturi</a:t>
            </a:r>
            <a:endParaRPr lang="en-US" sz="22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34" y="4683800"/>
            <a:ext cx="3066098" cy="189488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0334" y="6798707"/>
            <a:ext cx="28888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Yash Gangtani</a:t>
            </a:r>
            <a:endParaRPr lang="en-US" sz="2250" dirty="0"/>
          </a:p>
        </p:txBody>
      </p:sp>
      <p:sp>
        <p:nvSpPr>
          <p:cNvPr id="13" name="Text 6"/>
          <p:cNvSpPr/>
          <p:nvPr/>
        </p:nvSpPr>
        <p:spPr>
          <a:xfrm>
            <a:off x="770334" y="7407235"/>
            <a:ext cx="13089731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 for your time and attention - Team VERTIBOT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996" y="283488"/>
            <a:ext cx="2498408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78344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793790" y="4867870"/>
            <a:ext cx="4196358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1020604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 Risk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020604" y="560284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Office buildings with large glass facades require regular cleaning using dangerous manual labor and scaffolding systems.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4867870"/>
            <a:ext cx="4196358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9" name="Text 5"/>
          <p:cNvSpPr/>
          <p:nvPr/>
        </p:nvSpPr>
        <p:spPr>
          <a:xfrm>
            <a:off x="5443776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 Cost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443776" y="56028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Companies spend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₹20,000 – ₹50,000 per cleaning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every few months depending on glass size.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4867870"/>
            <a:ext cx="4196358" cy="2413397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9866948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Inefficient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9866948" y="56028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Current scaffolding systems are time-consuming and create significant operational disruptions.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294573"/>
            <a:ext cx="4919305" cy="36403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89065"/>
            <a:ext cx="638055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Our Innovative Solution</a:t>
            </a:r>
            <a:endParaRPr lang="en-US" sz="46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28637"/>
            <a:ext cx="3501509" cy="337601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856321" y="2377559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VERTIBOT is a specialized cleaning robot designed to safely and efficiently clean glass facades on high-rise buildings without the risks and costs associated with traditional methods.</a:t>
            </a:r>
            <a:endParaRPr lang="en-US" sz="1750" dirty="0"/>
          </a:p>
        </p:txBody>
      </p:sp>
      <p:sp>
        <p:nvSpPr>
          <p:cNvPr id="7" name="Text 2"/>
          <p:cNvSpPr/>
          <p:nvPr/>
        </p:nvSpPr>
        <p:spPr>
          <a:xfrm>
            <a:off x="4856321" y="5121950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solution eliminates the need for dangerous manual cleaning while providing faster, more cost-effective results for corporate clients.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130379"/>
            <a:ext cx="6244709" cy="59687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45912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FLOWCHART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599521" y="44301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Today's Agenda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910709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01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088112"/>
            <a:ext cx="6861691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5" name="Text 3"/>
          <p:cNvSpPr/>
          <p:nvPr/>
        </p:nvSpPr>
        <p:spPr>
          <a:xfrm>
            <a:off x="396835" y="1175266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Problem Statement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396835" y="1429226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the challenges of traditional glass facade cleaning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7371874" y="910709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02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71874" y="1088112"/>
            <a:ext cx="6861691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9" name="Text 7"/>
          <p:cNvSpPr/>
          <p:nvPr/>
        </p:nvSpPr>
        <p:spPr>
          <a:xfrm>
            <a:off x="7371874" y="1175266"/>
            <a:ext cx="1593890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Our Innovative Solution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371874" y="1429226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Introducing VERTIBOT and its capabilities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1809036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03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396835" y="1986439"/>
            <a:ext cx="6861691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3" name="Text 11"/>
          <p:cNvSpPr/>
          <p:nvPr/>
        </p:nvSpPr>
        <p:spPr>
          <a:xfrm>
            <a:off x="396835" y="207359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Our USP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396835" y="2327553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makes VERTIBOT unique in the market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7371874" y="1809036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04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7371874" y="1986439"/>
            <a:ext cx="6861691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17" name="Text 15"/>
          <p:cNvSpPr/>
          <p:nvPr/>
        </p:nvSpPr>
        <p:spPr>
          <a:xfrm>
            <a:off x="7371874" y="2073593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Market Analysis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7371874" y="2327553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Survey results, SWOT analysis, and market opportunities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396835" y="2707362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05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396835" y="2884765"/>
            <a:ext cx="6861691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1" name="Text 19"/>
          <p:cNvSpPr/>
          <p:nvPr/>
        </p:nvSpPr>
        <p:spPr>
          <a:xfrm>
            <a:off x="396835" y="2971919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Business Model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396835" y="3225879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BMC, financial model, and pricing strategy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7371874" y="2707362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PT Serif Light" pitchFamily="34" charset="0"/>
                <a:ea typeface="PT Serif Light" pitchFamily="34" charset="-122"/>
                <a:cs typeface="PT Serif Light" pitchFamily="34" charset="-120"/>
              </a:rPr>
              <a:t>06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7371874" y="2884765"/>
            <a:ext cx="6861691" cy="15240"/>
          </a:xfrm>
          <a:prstGeom prst="rect">
            <a:avLst/>
          </a:prstGeom>
          <a:solidFill>
            <a:srgbClr val="E04F00"/>
          </a:solidFill>
          <a:ln/>
        </p:spPr>
      </p:sp>
      <p:sp>
        <p:nvSpPr>
          <p:cNvPr id="25" name="Text 23"/>
          <p:cNvSpPr/>
          <p:nvPr/>
        </p:nvSpPr>
        <p:spPr>
          <a:xfrm>
            <a:off x="7371874" y="2971919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Meet The Team</a:t>
            </a:r>
            <a:endParaRPr lang="en-US" sz="1150" dirty="0"/>
          </a:p>
        </p:txBody>
      </p:sp>
      <p:sp>
        <p:nvSpPr>
          <p:cNvPr id="26" name="Text 24"/>
          <p:cNvSpPr/>
          <p:nvPr/>
        </p:nvSpPr>
        <p:spPr>
          <a:xfrm>
            <a:off x="7371874" y="3225879"/>
            <a:ext cx="686169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innovators behind VERTIBOT</a:t>
            </a:r>
            <a:endParaRPr lang="en-US" sz="850" dirty="0"/>
          </a:p>
        </p:txBody>
      </p:sp>
      <p:pic>
        <p:nvPicPr>
          <p:cNvPr id="2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3619857"/>
            <a:ext cx="8534400" cy="11155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077" y="2533055"/>
            <a:ext cx="5008126" cy="31634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9727" y="584954"/>
            <a:ext cx="6973133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Our Unique Selling Proposition</a:t>
            </a:r>
            <a:endParaRPr lang="en-US" sz="3950" dirty="0"/>
          </a:p>
        </p:txBody>
      </p:sp>
      <p:sp>
        <p:nvSpPr>
          <p:cNvPr id="5" name="Shape 1"/>
          <p:cNvSpPr/>
          <p:nvPr/>
        </p:nvSpPr>
        <p:spPr>
          <a:xfrm>
            <a:off x="669727" y="1499711"/>
            <a:ext cx="7804547" cy="1469231"/>
          </a:xfrm>
          <a:prstGeom prst="roundRect">
            <a:avLst>
              <a:gd name="adj" fmla="val 746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46867" y="1499711"/>
            <a:ext cx="91440" cy="1469231"/>
          </a:xfrm>
          <a:prstGeom prst="roundRect">
            <a:avLst>
              <a:gd name="adj" fmla="val 31390"/>
            </a:avLst>
          </a:prstGeom>
          <a:solidFill>
            <a:srgbClr val="E04F00"/>
          </a:solidFill>
          <a:ln/>
        </p:spPr>
      </p:sp>
      <p:sp>
        <p:nvSpPr>
          <p:cNvPr id="7" name="Text 3"/>
          <p:cNvSpPr/>
          <p:nvPr/>
        </p:nvSpPr>
        <p:spPr>
          <a:xfrm>
            <a:off x="952500" y="1713905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Faster &amp; Safer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52500" y="2142530"/>
            <a:ext cx="7307580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VERTIBOT provides significantly faster and safer cleaning than traditional manual methods, eliminating human risk.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69727" y="3160276"/>
            <a:ext cx="7804547" cy="1469231"/>
          </a:xfrm>
          <a:prstGeom prst="roundRect">
            <a:avLst>
              <a:gd name="adj" fmla="val 746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46867" y="3160276"/>
            <a:ext cx="91440" cy="1469231"/>
          </a:xfrm>
          <a:prstGeom prst="roundRect">
            <a:avLst>
              <a:gd name="adj" fmla="val 31390"/>
            </a:avLst>
          </a:prstGeom>
          <a:solidFill>
            <a:srgbClr val="E04F00"/>
          </a:solidFill>
          <a:ln/>
        </p:spPr>
      </p:sp>
      <p:sp>
        <p:nvSpPr>
          <p:cNvPr id="11" name="Text 7"/>
          <p:cNvSpPr/>
          <p:nvPr/>
        </p:nvSpPr>
        <p:spPr>
          <a:xfrm>
            <a:off x="952500" y="3374469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Affordable Alternative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952500" y="3803094"/>
            <a:ext cx="7307580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solution offers a cost-effective alternative to large scaffolding systems and high labor costs.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69727" y="4820841"/>
            <a:ext cx="7804547" cy="1469231"/>
          </a:xfrm>
          <a:prstGeom prst="roundRect">
            <a:avLst>
              <a:gd name="adj" fmla="val 746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46867" y="4820841"/>
            <a:ext cx="91440" cy="1469231"/>
          </a:xfrm>
          <a:prstGeom prst="roundRect">
            <a:avLst>
              <a:gd name="adj" fmla="val 31390"/>
            </a:avLst>
          </a:prstGeom>
          <a:solidFill>
            <a:srgbClr val="E04F00"/>
          </a:solidFill>
          <a:ln/>
        </p:spPr>
      </p:sp>
      <p:sp>
        <p:nvSpPr>
          <p:cNvPr id="15" name="Text 11"/>
          <p:cNvSpPr/>
          <p:nvPr/>
        </p:nvSpPr>
        <p:spPr>
          <a:xfrm>
            <a:off x="952500" y="5035034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Specialized Design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952500" y="5463659"/>
            <a:ext cx="7307580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specifically for corporate glass facades with features tailored to this unique application.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669727" y="6481405"/>
            <a:ext cx="7804547" cy="1163122"/>
          </a:xfrm>
          <a:prstGeom prst="roundRect">
            <a:avLst>
              <a:gd name="adj" fmla="val 943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646867" y="6481405"/>
            <a:ext cx="91440" cy="1163122"/>
          </a:xfrm>
          <a:prstGeom prst="roundRect">
            <a:avLst>
              <a:gd name="adj" fmla="val 31390"/>
            </a:avLst>
          </a:prstGeom>
          <a:solidFill>
            <a:srgbClr val="E04F00"/>
          </a:solidFill>
          <a:ln/>
        </p:spPr>
      </p:sp>
      <p:sp>
        <p:nvSpPr>
          <p:cNvPr id="19" name="Text 15"/>
          <p:cNvSpPr/>
          <p:nvPr/>
        </p:nvSpPr>
        <p:spPr>
          <a:xfrm>
            <a:off x="952500" y="6695599"/>
            <a:ext cx="251150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4F00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Eco-Friendly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952500" y="7124224"/>
            <a:ext cx="730758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Solar-powered operation reduces environmental impact and operational costs.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Survey Analysis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981432"/>
            <a:ext cx="6780014" cy="36528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71669" y="466475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4D1B00"/>
          </a:solidFill>
          <a:ln/>
        </p:spPr>
      </p:sp>
      <p:sp>
        <p:nvSpPr>
          <p:cNvPr id="5" name="Text 2"/>
          <p:cNvSpPr/>
          <p:nvPr/>
        </p:nvSpPr>
        <p:spPr>
          <a:xfrm>
            <a:off x="1145977" y="4664750"/>
            <a:ext cx="1409224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Difficulty cleaning high su...</a:t>
            </a:r>
            <a:endParaRPr lang="en-US" sz="850" dirty="0"/>
          </a:p>
        </p:txBody>
      </p:sp>
      <p:sp>
        <p:nvSpPr>
          <p:cNvPr id="6" name="Shape 3"/>
          <p:cNvSpPr/>
          <p:nvPr/>
        </p:nvSpPr>
        <p:spPr>
          <a:xfrm>
            <a:off x="2963704" y="466475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C54600"/>
          </a:solidFill>
          <a:ln/>
        </p:spPr>
      </p:sp>
      <p:sp>
        <p:nvSpPr>
          <p:cNvPr id="7" name="Text 4"/>
          <p:cNvSpPr/>
          <p:nvPr/>
        </p:nvSpPr>
        <p:spPr>
          <a:xfrm>
            <a:off x="3138011" y="4664750"/>
            <a:ext cx="1471732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Delayed cleaning due to risk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5018365" y="4664750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FF833F"/>
          </a:solidFill>
          <a:ln/>
        </p:spPr>
      </p:sp>
      <p:sp>
        <p:nvSpPr>
          <p:cNvPr id="9" name="Text 6"/>
          <p:cNvSpPr/>
          <p:nvPr/>
        </p:nvSpPr>
        <p:spPr>
          <a:xfrm>
            <a:off x="5192673" y="4664750"/>
            <a:ext cx="1156097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Interest in automation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7461171" y="95595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93% of offices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face difficulty cleaning high surfaces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7461171" y="123944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71%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delayed cleaning due to risk &amp; effort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7461171" y="152292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interest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automation solutions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7461171" y="180641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Offices consistently demand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risk-free, efficient cleaning solutions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that minimize operational disruptions</a:t>
            </a:r>
            <a:endParaRPr lang="en-US" sz="8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5033248"/>
            <a:ext cx="11826240" cy="1333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0476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Market Opportunities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238970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India's cleaning services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market: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₹5,000 CR+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growing rapidly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05946"/>
            <a:ext cx="6788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10,000+ high-rise buildings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with glass exteriors just in Mumbai, Delhi and Bangalore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35824"/>
            <a:ext cx="6788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Significant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lack of automated façade cleaning solutions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 India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84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Target Customers: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93790" y="5287328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Corporate offices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29526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71724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Hotels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13922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parks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3280" y="2290048"/>
            <a:ext cx="5343049" cy="47338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529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14" y="234434"/>
            <a:ext cx="2142053" cy="18764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6630" y="3010853"/>
            <a:ext cx="9271278" cy="615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Business Model Canvas &amp; Financial Model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656630" y="4095393"/>
            <a:ext cx="254448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Business Model Canvas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56630" y="4590693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Value Proposition: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Safe, automated, cost-effective glass cleaning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56630" y="4956453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Channels: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Direct B2B sales, partnerships with cleaning companies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56630" y="5322213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Sale of robot + AMC (Annual Maintenance Contract)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56630" y="5687973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Activities: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Design, manufacturing, service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656630" y="6053733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Partners: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Hardware suppliers, cleaning service firms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7551658" y="4095393"/>
            <a:ext cx="246257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Financial Model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551658" y="4590693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Prototype Cost (Phase 1):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₹12,000–₹15,000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7551658" y="5059680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 DC Motors: ₹800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7551658" y="5425440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 BLDC Motor + ESC: ₹1,000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7551658" y="5791200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Transmitter &amp; Receiver: ₹5,000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7551658" y="6156960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Frame, Wiring, Suction System: ₹5,000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7551658" y="6625947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Service Pricing: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₹10–15 per sq. ft. (cheaper than manual scaffolding)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7551658" y="7094934"/>
            <a:ext cx="6429732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Long-term: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Leasing or Robot-as-a-Service model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2025-08-18T16:04:22Z</dcterms:created>
  <dcterms:modified xsi:type="dcterms:W3CDTF">2025-08-18T16:04:22Z</dcterms:modified>
</cp:coreProperties>
</file>